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8"/>
  </p:notesMasterIdLst>
  <p:sldIdLst>
    <p:sldId id="444" r:id="rId2"/>
    <p:sldId id="364" r:id="rId3"/>
    <p:sldId id="445" r:id="rId4"/>
    <p:sldId id="275" r:id="rId5"/>
    <p:sldId id="276" r:id="rId6"/>
    <p:sldId id="277" r:id="rId7"/>
    <p:sldId id="446" r:id="rId8"/>
    <p:sldId id="262" r:id="rId9"/>
    <p:sldId id="263" r:id="rId10"/>
    <p:sldId id="264" r:id="rId11"/>
    <p:sldId id="265" r:id="rId12"/>
    <p:sldId id="266" r:id="rId13"/>
    <p:sldId id="453" r:id="rId14"/>
    <p:sldId id="270" r:id="rId15"/>
    <p:sldId id="271" r:id="rId16"/>
    <p:sldId id="429" r:id="rId17"/>
    <p:sldId id="278" r:id="rId18"/>
    <p:sldId id="272" r:id="rId19"/>
    <p:sldId id="423" r:id="rId20"/>
    <p:sldId id="333" r:id="rId21"/>
    <p:sldId id="335" r:id="rId22"/>
    <p:sldId id="455" r:id="rId23"/>
    <p:sldId id="326" r:id="rId24"/>
    <p:sldId id="349" r:id="rId25"/>
    <p:sldId id="450" r:id="rId26"/>
    <p:sldId id="454" r:id="rId27"/>
    <p:sldId id="361" r:id="rId28"/>
    <p:sldId id="451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63" r:id="rId37"/>
    <p:sldId id="358" r:id="rId38"/>
    <p:sldId id="359" r:id="rId39"/>
    <p:sldId id="436" r:id="rId40"/>
    <p:sldId id="437" r:id="rId41"/>
    <p:sldId id="438" r:id="rId42"/>
    <p:sldId id="440" r:id="rId43"/>
    <p:sldId id="441" r:id="rId44"/>
    <p:sldId id="442" r:id="rId45"/>
    <p:sldId id="456" r:id="rId46"/>
    <p:sldId id="443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6235-7482-47B1-BE79-F8CC0BB2FE82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1EA1-3DB5-4765-B161-6822E048B8E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2080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61EA1-3DB5-4765-B161-6822E048B8E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61EA1-3DB5-4765-B161-6822E048B8E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138618C-7EB7-4B4A-A90E-EF281C0E432D}" type="datetimeFigureOut">
              <a:rPr lang="fr-FR" smtClean="0"/>
              <a:pPr/>
              <a:t>14/08/15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B3862BF-3B11-4746-8648-D6595F4CB2C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ss.pog.ga@gmail.com" TargetMode="Externa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lyer 3S juillet 20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30" r="-19130"/>
          <a:stretch>
            <a:fillRect/>
          </a:stretch>
        </p:blipFill>
        <p:spPr>
          <a:xfrm>
            <a:off x="-1752600" y="0"/>
            <a:ext cx="12649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722120"/>
          </a:xfrm>
        </p:spPr>
        <p:txBody>
          <a:bodyPr>
            <a:normAutofit/>
          </a:bodyPr>
          <a:lstStyle/>
          <a:p>
            <a:r>
              <a:rPr lang="fr-FR" sz="6000" dirty="0" smtClean="0"/>
              <a:t>     Filles mères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Tomber enceinte à l’école entraîne souvent l’interruption ou carrément        l’</a:t>
            </a:r>
            <a:r>
              <a:rPr lang="fr-FR" b="1" i="1" dirty="0" smtClean="0"/>
              <a:t>abandon de la scolarité</a:t>
            </a:r>
            <a:r>
              <a:rPr lang="fr-FR" dirty="0" smtClean="0"/>
              <a:t>.</a:t>
            </a:r>
          </a:p>
          <a:p>
            <a:r>
              <a:rPr lang="fr-FR" b="1" i="1" dirty="0" smtClean="0"/>
              <a:t>Au niveau médical:</a:t>
            </a:r>
            <a:r>
              <a:rPr lang="fr-FR" dirty="0" smtClean="0"/>
              <a:t> on s’expose à un risque accru de morbidité et mortalité maternelles et néonatales (accouchement prématuré, éclampsie, fistule p.ex.)</a:t>
            </a:r>
            <a:endParaRPr lang="fr-FR" b="1" i="1" dirty="0" smtClean="0"/>
          </a:p>
          <a:p>
            <a:r>
              <a:rPr lang="fr-FR" b="1" i="1" dirty="0" smtClean="0"/>
              <a:t>Au niveau socio-économique: </a:t>
            </a:r>
            <a:r>
              <a:rPr lang="fr-FR" dirty="0" smtClean="0"/>
              <a:t>on se retrouve en marge de la société, et dans la précarité </a:t>
            </a:r>
          </a:p>
          <a:p>
            <a:r>
              <a:rPr lang="fr-FR" b="1" i="1" dirty="0" smtClean="0"/>
              <a:t>=&gt;cercle vicieux de pauvreté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69720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/>
              <a:t>Avortements 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/>
          </a:bodyPr>
          <a:lstStyle/>
          <a:p>
            <a:r>
              <a:rPr lang="fr-FR" dirty="0" smtClean="0"/>
              <a:t>Dans la détresse d’une </a:t>
            </a:r>
            <a:r>
              <a:rPr lang="fr-FR" b="1" i="1" dirty="0" smtClean="0"/>
              <a:t>grossesse précoce et non désirée</a:t>
            </a:r>
            <a:r>
              <a:rPr lang="fr-FR" dirty="0" smtClean="0"/>
              <a:t> , on s’oriente parfois vers un avortement clandestin</a:t>
            </a:r>
          </a:p>
          <a:p>
            <a:endParaRPr lang="fr-FR" dirty="0" smtClean="0"/>
          </a:p>
          <a:p>
            <a:r>
              <a:rPr lang="fr-FR" dirty="0" smtClean="0"/>
              <a:t>Avec les </a:t>
            </a:r>
            <a:r>
              <a:rPr lang="fr-FR" b="1" i="1" dirty="0" smtClean="0"/>
              <a:t>risques immédiats:</a:t>
            </a:r>
            <a:r>
              <a:rPr lang="fr-FR" dirty="0" smtClean="0"/>
              <a:t> infection, hémorragie, décès même </a:t>
            </a:r>
          </a:p>
          <a:p>
            <a:r>
              <a:rPr lang="fr-FR" dirty="0" smtClean="0"/>
              <a:t>Ou les </a:t>
            </a:r>
            <a:r>
              <a:rPr lang="fr-FR" b="1" i="1" dirty="0" smtClean="0"/>
              <a:t>séquelles à plus long terme: </a:t>
            </a:r>
            <a:r>
              <a:rPr lang="fr-FR" dirty="0" smtClean="0"/>
              <a:t>stérilité , douleurs chroniques, béance du col provoquant fausses couches tardives ou accouchements prématurés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578011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EDUCATION à la SSR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Ce n’est qu’en sensibilisant la jeunesse à l’école qu’on pourra éradiquer ce fléau.</a:t>
            </a:r>
          </a:p>
          <a:p>
            <a:r>
              <a:rPr lang="fr-FR" dirty="0" smtClean="0"/>
              <a:t>Ce n’est pas inciter à la débauche, au contraire. Le corps étant en pleine mutation, il est nécessaire de savoir comment</a:t>
            </a:r>
          </a:p>
          <a:p>
            <a:r>
              <a:rPr lang="fr-FR" sz="3200" b="1" i="1" dirty="0" smtClean="0"/>
              <a:t>l’utiliser</a:t>
            </a:r>
          </a:p>
          <a:p>
            <a:r>
              <a:rPr lang="fr-FR" sz="3200" b="1" i="1" dirty="0" smtClean="0"/>
              <a:t>le respecter </a:t>
            </a:r>
          </a:p>
          <a:p>
            <a:r>
              <a:rPr lang="fr-FR" sz="3200" b="1" i="1" dirty="0" smtClean="0"/>
              <a:t>le protéger</a:t>
            </a:r>
            <a:endParaRPr lang="fr-FR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>Plaidoyer pour la S.S.R.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i="1" dirty="0" smtClean="0"/>
              <a:t>« Les jeunes filles devraient être encouragées à retarder le plus longtemps possible leurs 1</a:t>
            </a:r>
            <a:r>
              <a:rPr lang="fr-FR" sz="3200" i="1" baseline="30000" dirty="0" smtClean="0"/>
              <a:t>ère</a:t>
            </a:r>
            <a:r>
              <a:rPr lang="fr-FR" sz="3200" i="1" dirty="0" smtClean="0"/>
              <a:t> maternité en se consacrant à leurs études et à leurs formations, susceptibles de leur garantir plus tard leur plein épanouissement et celui de leurs futurs enfants » </a:t>
            </a:r>
          </a:p>
          <a:p>
            <a:endParaRPr lang="fr-FR" sz="3200" b="1" i="1" dirty="0" smtClean="0"/>
          </a:p>
          <a:p>
            <a:r>
              <a:rPr lang="fr-FR" sz="3200" b="1" i="1" dirty="0" smtClean="0"/>
              <a:t>=&gt; cercle vertueux de prospérité</a:t>
            </a:r>
            <a:endParaRPr lang="fr-FR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697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FREINS aux CHANGEMENTS de COMPORTEMENTS, de MENTALITE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Il existe bien sûr le poids de la culture, des traditions sur le comportement des individus en matière de </a:t>
            </a:r>
          </a:p>
          <a:p>
            <a:r>
              <a:rPr lang="fr-FR" sz="3200" b="1" i="1" dirty="0" smtClean="0"/>
              <a:t>Sexualité</a:t>
            </a:r>
          </a:p>
          <a:p>
            <a:r>
              <a:rPr lang="fr-FR" sz="3200" b="1" i="1" dirty="0" smtClean="0"/>
              <a:t>Fécondité</a:t>
            </a:r>
          </a:p>
          <a:p>
            <a:r>
              <a:rPr lang="fr-FR" sz="3200" b="1" i="1" dirty="0" smtClean="0"/>
              <a:t>Mariage</a:t>
            </a:r>
          </a:p>
          <a:p>
            <a:r>
              <a:rPr lang="fr-FR" sz="3200" b="1" i="1" dirty="0" smtClean="0"/>
              <a:t>Santé</a:t>
            </a:r>
            <a:endParaRPr lang="fr-FR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Tordre le coup aux idées reçues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Autofit/>
          </a:bodyPr>
          <a:lstStyle/>
          <a:p>
            <a:endParaRPr lang="fr-FR" dirty="0" smtClean="0"/>
          </a:p>
          <a:p>
            <a:r>
              <a:rPr lang="fr-FR" dirty="0" smtClean="0"/>
              <a:t>« La pilule rend stérile, donne le cancer, provoque des malformations congénitales, fait grossir, bouche les trompes, ne peut se prendre avant d’avoir eu des enfants »</a:t>
            </a:r>
          </a:p>
          <a:p>
            <a:endParaRPr lang="fr-FR" dirty="0" smtClean="0"/>
          </a:p>
          <a:p>
            <a:r>
              <a:rPr lang="fr-FR" dirty="0" smtClean="0"/>
              <a:t>« La quinine, les détergents, le café… sont abortifs… »</a:t>
            </a:r>
          </a:p>
          <a:p>
            <a:endParaRPr lang="fr-FR" dirty="0" smtClean="0"/>
          </a:p>
          <a:p>
            <a:r>
              <a:rPr lang="fr-FR" dirty="0" smtClean="0"/>
              <a:t>« Le VIH se transmet par la salive, les toilettes, les serviettes…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Tordre le coup aux idées reçues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-457200"/>
            <a:ext cx="8183880" cy="66294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« Ne pas avoir de rapports sexuels engendre des maladies… »</a:t>
            </a:r>
          </a:p>
          <a:p>
            <a:endParaRPr lang="fr-FR" dirty="0" smtClean="0"/>
          </a:p>
          <a:p>
            <a:r>
              <a:rPr lang="fr-FR" dirty="0" smtClean="0"/>
              <a:t>« Il est nécessaire d’avoir des rapports pendant la grossesse… »</a:t>
            </a:r>
          </a:p>
          <a:p>
            <a:endParaRPr lang="fr-FR" dirty="0" smtClean="0"/>
          </a:p>
          <a:p>
            <a:r>
              <a:rPr lang="fr-FR" dirty="0" smtClean="0"/>
              <a:t>« La pratique de l’eau chaude  est nécessaire pour se remettre correctement de son accouchement »</a:t>
            </a:r>
          </a:p>
          <a:p>
            <a:endParaRPr lang="fr-FR" dirty="0" smtClean="0"/>
          </a:p>
          <a:p>
            <a:r>
              <a:rPr lang="fr-FR" dirty="0" smtClean="0"/>
              <a:t>« Avoir des rapports pendant l’allaitement est dangereux pour la santé du nourrisson 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762000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VOS DROITS EN SSR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6781800"/>
          </a:xfrm>
        </p:spPr>
        <p:txBody>
          <a:bodyPr>
            <a:normAutofit/>
          </a:bodyPr>
          <a:lstStyle/>
          <a:p>
            <a:r>
              <a:rPr lang="fr-FR" dirty="0" smtClean="0"/>
              <a:t>Décider librement et de manière responsable de tous les aspects de sa santé au niveau sexuel et reproductif.</a:t>
            </a:r>
          </a:p>
          <a:p>
            <a:endParaRPr lang="fr-FR" dirty="0" smtClean="0"/>
          </a:p>
          <a:p>
            <a:r>
              <a:rPr lang="fr-FR" dirty="0" smtClean="0"/>
              <a:t>Ne subir aucune discrimination, coercition ou violence dans sa vie sexuelle.</a:t>
            </a:r>
          </a:p>
          <a:p>
            <a:endParaRPr lang="fr-FR" dirty="0" smtClean="0"/>
          </a:p>
          <a:p>
            <a:r>
              <a:rPr lang="fr-FR" dirty="0" smtClean="0"/>
              <a:t>Exiger l’égalité , le plein consentement, le respect mutuel, le respect de l’intégrité physique et la responsabilité partagée dans les relations sexuelles.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000636"/>
            <a:ext cx="8183880" cy="1571636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  VOS DROITS EN SSR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Toutes les femmes et tous les hommes sont </a:t>
            </a:r>
            <a:r>
              <a:rPr lang="fr-FR" sz="3200" b="1" i="1" dirty="0" smtClean="0"/>
              <a:t>libres</a:t>
            </a:r>
            <a:r>
              <a:rPr lang="fr-FR" sz="3200" dirty="0" smtClean="0"/>
              <a:t> de décider </a:t>
            </a:r>
            <a:r>
              <a:rPr lang="fr-FR" sz="3200" b="1" i="1" dirty="0" smtClean="0"/>
              <a:t>combien d’enfants</a:t>
            </a:r>
            <a:r>
              <a:rPr lang="fr-FR" sz="3200" dirty="0" smtClean="0"/>
              <a:t> ils désirent avoir, </a:t>
            </a:r>
            <a:r>
              <a:rPr lang="fr-FR" sz="3200" b="1" i="1" dirty="0" smtClean="0"/>
              <a:t>à quel moment</a:t>
            </a:r>
            <a:r>
              <a:rPr lang="fr-FR" sz="3200" dirty="0" smtClean="0"/>
              <a:t> et </a:t>
            </a:r>
            <a:r>
              <a:rPr lang="fr-FR" sz="3200" b="1" i="1" dirty="0" smtClean="0"/>
              <a:t>quel intervalle</a:t>
            </a:r>
            <a:r>
              <a:rPr lang="fr-FR" sz="3200" dirty="0" smtClean="0"/>
              <a:t> ménager entre deux naissances.</a:t>
            </a:r>
          </a:p>
          <a:p>
            <a:r>
              <a:rPr lang="fr-FR" sz="3200" dirty="0" smtClean="0"/>
              <a:t>Ils ont le </a:t>
            </a:r>
            <a:r>
              <a:rPr lang="fr-FR" sz="3200" b="1" i="1" dirty="0" smtClean="0"/>
              <a:t>droit de choisir</a:t>
            </a:r>
            <a:r>
              <a:rPr lang="fr-FR" sz="3200" dirty="0" smtClean="0"/>
              <a:t> les moyens qui leur permettent d’avoir le nombre d’enfants souhaité.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laidoyer P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004" r="-16004"/>
          <a:stretch>
            <a:fillRect/>
          </a:stretch>
        </p:blipFill>
        <p:spPr>
          <a:xfrm>
            <a:off x="-1524000" y="0"/>
            <a:ext cx="12115800" cy="6858000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854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027232" cy="4752528"/>
          </a:xfrm>
        </p:spPr>
        <p:txBody>
          <a:bodyPr>
            <a:noAutofit/>
          </a:bodyPr>
          <a:lstStyle/>
          <a:p>
            <a:pPr algn="ctr"/>
            <a:r>
              <a:rPr lang="fr-FR" sz="6000" i="1" dirty="0" smtClean="0"/>
              <a:t>DROITS EN </a:t>
            </a:r>
            <a:br>
              <a:rPr lang="fr-FR" sz="6000" i="1" dirty="0" smtClean="0"/>
            </a:br>
            <a:r>
              <a:rPr lang="fr-FR" sz="6000" i="1" dirty="0" smtClean="0"/>
              <a:t>SANTE SEXUELLE </a:t>
            </a:r>
            <a:br>
              <a:rPr lang="fr-FR" sz="6000" i="1" dirty="0" smtClean="0"/>
            </a:br>
            <a:r>
              <a:rPr lang="fr-FR" sz="6000" i="1" dirty="0" smtClean="0"/>
              <a:t>et de la REPRODUCTION</a:t>
            </a:r>
            <a:endParaRPr lang="fr-FR" sz="6000" i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22376" y="5661248"/>
            <a:ext cx="7772400" cy="792088"/>
          </a:xfrm>
        </p:spPr>
        <p:txBody>
          <a:bodyPr/>
          <a:lstStyle/>
          <a:p>
            <a:r>
              <a:rPr lang="fr-FR" i="1" dirty="0" smtClean="0"/>
              <a:t>Nathalie </a:t>
            </a:r>
            <a:r>
              <a:rPr lang="fr-FR" i="1" dirty="0" err="1" smtClean="0"/>
              <a:t>Dupagne</a:t>
            </a:r>
            <a:endParaRPr lang="fr-FR" i="1" dirty="0" smtClean="0"/>
          </a:p>
          <a:p>
            <a:r>
              <a:rPr lang="fr-FR" i="1" dirty="0" smtClean="0"/>
              <a:t>gynécologue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983480"/>
            <a:ext cx="8858280" cy="16459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Rôle du PRESTATAIRE de soins en Santé Sexuelle et de la Reproduction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46448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/>
              <a:t>Aider les clients à </a:t>
            </a:r>
            <a:r>
              <a:rPr lang="fr-FR" sz="3200" b="1" i="1" dirty="0" smtClean="0"/>
              <a:t>choisir une méthode contraceptive </a:t>
            </a:r>
            <a:r>
              <a:rPr lang="fr-FR" sz="3200" dirty="0" smtClean="0"/>
              <a:t>correspondant à leurs besoins et à leur situation.</a:t>
            </a:r>
          </a:p>
          <a:p>
            <a:endParaRPr lang="fr-FR" sz="3200" dirty="0" smtClean="0"/>
          </a:p>
          <a:p>
            <a:r>
              <a:rPr lang="fr-FR" sz="3200" dirty="0" smtClean="0"/>
              <a:t>Répondre à leurs attentes en leur donnant des </a:t>
            </a:r>
            <a:r>
              <a:rPr lang="fr-FR" sz="3200" b="1" i="1" dirty="0" smtClean="0"/>
              <a:t>informations correctes et appropriées</a:t>
            </a:r>
            <a:r>
              <a:rPr lang="fr-FR" sz="3200" dirty="0" smtClean="0"/>
              <a:t> en matière de sexualité / procréation. 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572528" cy="150017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Rôle du prestataire de soins 	</a:t>
            </a:r>
            <a:br>
              <a:rPr lang="fr-FR" dirty="0" smtClean="0"/>
            </a:br>
            <a:r>
              <a:rPr lang="fr-FR" dirty="0" smtClean="0"/>
              <a:t>en SSR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Ceci avec respect, non jugement, confidentialité,  non discrimination quelque soit:</a:t>
            </a:r>
          </a:p>
          <a:p>
            <a:r>
              <a:rPr lang="fr-FR" dirty="0" smtClean="0"/>
              <a:t>l’âge,</a:t>
            </a:r>
          </a:p>
          <a:p>
            <a:r>
              <a:rPr lang="fr-FR" dirty="0" smtClean="0"/>
              <a:t>le sexe,</a:t>
            </a:r>
          </a:p>
          <a:p>
            <a:r>
              <a:rPr lang="fr-FR" dirty="0" smtClean="0"/>
              <a:t>l’orientation sexuelle,</a:t>
            </a:r>
          </a:p>
          <a:p>
            <a:r>
              <a:rPr lang="fr-FR" dirty="0" smtClean="0"/>
              <a:t>la situation familiale,</a:t>
            </a:r>
          </a:p>
          <a:p>
            <a:r>
              <a:rPr lang="fr-FR" dirty="0" smtClean="0"/>
              <a:t>les convictions religieuses ou politiques,</a:t>
            </a:r>
          </a:p>
          <a:p>
            <a:r>
              <a:rPr lang="fr-FR" dirty="0" smtClean="0"/>
              <a:t>l’appartenance ethnique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983480"/>
            <a:ext cx="8305800" cy="14935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Pour une sexualité saine, responsable et épanouie</a:t>
            </a:r>
            <a:endParaRPr lang="fr-FR" dirty="0"/>
          </a:p>
        </p:txBody>
      </p:sp>
      <p:pic>
        <p:nvPicPr>
          <p:cNvPr id="4" name="Espace réservé du contenu 3" descr="accouchement-sexualite-couple-lit-amou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94" r="-21994"/>
          <a:stretch>
            <a:fillRect/>
          </a:stretch>
        </p:blipFill>
        <p:spPr>
          <a:xfrm>
            <a:off x="-1524000" y="0"/>
            <a:ext cx="12039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rmAutofit/>
          </a:bodyPr>
          <a:lstStyle/>
          <a:p>
            <a:r>
              <a:rPr lang="fr-FR" dirty="0" smtClean="0"/>
              <a:t>PROMOTION  DES DROITS  en </a:t>
            </a:r>
            <a:br>
              <a:rPr lang="fr-FR" dirty="0" smtClean="0"/>
            </a:br>
            <a:r>
              <a:rPr lang="fr-FR" dirty="0" smtClean="0"/>
              <a:t>SEXUALITE &amp; REPRODUCTION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3200" i="1" dirty="0" smtClean="0"/>
              <a:t>« Promouvoir l’égalité entre les sexes et l’équité, assurer la promotion des femmes, l’élimination de toute forme de violence à leur encontre et veiller à ce qu’elles aient les moyens de maîtriser leur propre fécondité : </a:t>
            </a:r>
          </a:p>
          <a:p>
            <a:pPr>
              <a:buNone/>
            </a:pPr>
            <a:r>
              <a:rPr lang="fr-FR" sz="3200" i="1" dirty="0" smtClean="0"/>
              <a:t>ce sont des éléments capitaux des programmes relatifs à la population et au développement ».</a:t>
            </a:r>
            <a:endParaRPr lang="fr-FR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43400"/>
            <a:ext cx="9144000" cy="2228872"/>
          </a:xfrm>
        </p:spPr>
        <p:txBody>
          <a:bodyPr>
            <a:noAutofit/>
          </a:bodyPr>
          <a:lstStyle/>
          <a:p>
            <a:r>
              <a:rPr lang="fr-FR" sz="4000" dirty="0" smtClean="0"/>
              <a:t> PARCE QUE CHACUN COMPTE !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1000108"/>
            <a:ext cx="8183880" cy="4786346"/>
          </a:xfrm>
        </p:spPr>
        <p:txBody>
          <a:bodyPr>
            <a:noAutofit/>
          </a:bodyPr>
          <a:lstStyle/>
          <a:p>
            <a:r>
              <a:rPr lang="fr-FR" i="1" dirty="0" smtClean="0"/>
              <a:t>Pour que chaque grossesse soit </a:t>
            </a:r>
            <a:r>
              <a:rPr lang="fr-FR" b="1" i="1" dirty="0" smtClean="0"/>
              <a:t>désirée</a:t>
            </a:r>
            <a:endParaRPr lang="fr-FR" i="1" dirty="0" smtClean="0"/>
          </a:p>
          <a:p>
            <a:r>
              <a:rPr lang="fr-FR" i="1" dirty="0" smtClean="0"/>
              <a:t>Pour que l’ accouchement ne soit pas synonyme de</a:t>
            </a:r>
            <a:r>
              <a:rPr lang="fr-FR" b="1" i="1" dirty="0" smtClean="0"/>
              <a:t> danger</a:t>
            </a:r>
            <a:endParaRPr lang="fr-FR" i="1" dirty="0" smtClean="0"/>
          </a:p>
          <a:p>
            <a:r>
              <a:rPr lang="fr-FR" i="1" dirty="0" smtClean="0"/>
              <a:t>Pour que chacun soit </a:t>
            </a:r>
            <a:r>
              <a:rPr lang="fr-FR" b="1" i="1" dirty="0" smtClean="0"/>
              <a:t>protégé</a:t>
            </a:r>
            <a:r>
              <a:rPr lang="fr-FR" i="1" dirty="0" smtClean="0"/>
              <a:t> du SIDA</a:t>
            </a:r>
          </a:p>
          <a:p>
            <a:r>
              <a:rPr lang="fr-FR" i="1" dirty="0" smtClean="0"/>
              <a:t>Pour que chaque femme soit traitée avec </a:t>
            </a:r>
            <a:r>
              <a:rPr lang="fr-FR" b="1" i="1" dirty="0" smtClean="0"/>
              <a:t>dignité</a:t>
            </a:r>
            <a:r>
              <a:rPr lang="fr-FR" i="1" dirty="0" smtClean="0"/>
              <a:t> et </a:t>
            </a:r>
            <a:r>
              <a:rPr lang="fr-FR" b="1" i="1" dirty="0" smtClean="0"/>
              <a:t>respect</a:t>
            </a:r>
            <a:endParaRPr lang="fr-FR" i="1" dirty="0" smtClean="0"/>
          </a:p>
          <a:p>
            <a:r>
              <a:rPr lang="fr-FR" i="1" dirty="0" smtClean="0"/>
              <a:t>Pour que le</a:t>
            </a:r>
            <a:r>
              <a:rPr lang="fr-FR" b="1" i="1" dirty="0" smtClean="0"/>
              <a:t> potentiel </a:t>
            </a:r>
            <a:r>
              <a:rPr lang="fr-FR" i="1" dirty="0" smtClean="0"/>
              <a:t>de chaque jeune soit </a:t>
            </a:r>
            <a:r>
              <a:rPr lang="fr-FR" b="1" i="1" dirty="0" smtClean="0"/>
              <a:t>accompli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69720"/>
          </a:xfrm>
        </p:spPr>
        <p:txBody>
          <a:bodyPr/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b="1" dirty="0" smtClean="0"/>
              <a:t>Conférence Internationale sur la Population et le Développement (CIPD) </a:t>
            </a:r>
            <a:r>
              <a:rPr lang="fr-FR" dirty="0" smtClean="0"/>
              <a:t>du </a:t>
            </a:r>
            <a:r>
              <a:rPr lang="fr-FR" b="1" dirty="0" smtClean="0"/>
              <a:t>Caire</a:t>
            </a:r>
            <a:r>
              <a:rPr lang="fr-FR" dirty="0" smtClean="0"/>
              <a:t> en </a:t>
            </a:r>
            <a:r>
              <a:rPr lang="fr-FR" b="1" dirty="0" smtClean="0"/>
              <a:t>1994</a:t>
            </a:r>
            <a:r>
              <a:rPr lang="fr-FR" dirty="0" smtClean="0"/>
              <a:t> a permis d’affirmer les droits à la Santé Sexuelle et Reproductive.</a:t>
            </a:r>
          </a:p>
          <a:p>
            <a:endParaRPr lang="fr-FR" dirty="0" smtClean="0"/>
          </a:p>
          <a:p>
            <a:r>
              <a:rPr lang="fr-FR" dirty="0" smtClean="0"/>
              <a:t>Les 179 pays participants se sont engagés alors à fournir l’accès universel à la santé reproductive d’ici </a:t>
            </a:r>
            <a:r>
              <a:rPr lang="fr-FR" b="1" dirty="0" smtClean="0"/>
              <a:t>2015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69720"/>
          </a:xfrm>
        </p:spPr>
        <p:txBody>
          <a:bodyPr/>
          <a:lstStyle/>
          <a:p>
            <a:pPr algn="ctr"/>
            <a:r>
              <a:rPr lang="fr-FR" dirty="0" smtClean="0"/>
              <a:t>Présent &amp; Futur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b="1" dirty="0" smtClean="0"/>
              <a:t>Fédération Internationale de Planification Familiale (IPPF) </a:t>
            </a:r>
            <a:r>
              <a:rPr lang="fr-FR" dirty="0" smtClean="0"/>
              <a:t>lance un appel à chacun de nous pour la rejoindre en tant que partenaire et faire campagne pour que sa </a:t>
            </a:r>
            <a:r>
              <a:rPr lang="fr-FR" b="1" dirty="0" smtClean="0"/>
              <a:t>« Vision 2020 » </a:t>
            </a:r>
            <a:r>
              <a:rPr lang="fr-FR" dirty="0" smtClean="0"/>
              <a:t>devienne une réalité par la réalisation sur le terrain de ses 10 objectifs d’ici 2020.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6941" r="-36941"/>
          <a:stretch>
            <a:fillRect/>
          </a:stretch>
        </p:blipFill>
        <p:spPr>
          <a:xfrm>
            <a:off x="-3352800" y="0"/>
            <a:ext cx="15849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visuel1(3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7446" r="-87446"/>
          <a:stretch>
            <a:fillRect/>
          </a:stretch>
        </p:blipFill>
        <p:spPr>
          <a:xfrm>
            <a:off x="-2286000" y="0"/>
            <a:ext cx="13716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876800"/>
            <a:ext cx="8183880" cy="1676400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Les droits en SSR sont essentiels au bien être humain et au développement durable (1)</a:t>
            </a:r>
            <a:endParaRPr lang="fr-FR" sz="3200" dirty="0"/>
          </a:p>
        </p:txBody>
      </p:sp>
      <p:pic>
        <p:nvPicPr>
          <p:cNvPr id="4" name="Espace réservé du contenu 3" descr="1-girl-and-ch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437" r="-4437"/>
          <a:stretch>
            <a:fillRect/>
          </a:stretch>
        </p:blipFill>
        <p:spPr>
          <a:xfrm>
            <a:off x="76200" y="381000"/>
            <a:ext cx="90678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69720"/>
          </a:xfrm>
        </p:spPr>
        <p:txBody>
          <a:bodyPr/>
          <a:lstStyle/>
          <a:p>
            <a:pPr algn="ctr"/>
            <a:r>
              <a:rPr lang="fr-FR" dirty="0" smtClean="0"/>
              <a:t>Définition de la santé (OMS)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« La santé est un état de complet bien-être physique, mental et social, et ne consiste pas seulement en une absence de maladie ou d'infirmité ». </a:t>
            </a:r>
          </a:p>
          <a:p>
            <a:r>
              <a:rPr lang="fr-FR" i="1" dirty="0" smtClean="0"/>
              <a:t>Cette définition est celle du préambule de 1946 à la Constitution de l’Organisation Mondiale de la Santé.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800600"/>
            <a:ext cx="818388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droits en SSR sont la clé de la réduction de la pauvreté et la voie vers la prospérité (2)</a:t>
            </a:r>
            <a:endParaRPr lang="fr-FR" dirty="0"/>
          </a:p>
        </p:txBody>
      </p:sp>
      <p:pic>
        <p:nvPicPr>
          <p:cNvPr id="4" name="Espace réservé du contenu 3" descr="ethiopian-w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437" r="-4437"/>
          <a:stretch>
            <a:fillRect/>
          </a:stretch>
        </p:blipFill>
        <p:spPr>
          <a:xfrm>
            <a:off x="0" y="381000"/>
            <a:ext cx="9144000" cy="4337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Stop à la discrimination des filles ! Oui à l’égalité des chances pour tous ! (3)</a:t>
            </a:r>
            <a:endParaRPr lang="fr-FR" dirty="0"/>
          </a:p>
        </p:txBody>
      </p:sp>
      <p:pic>
        <p:nvPicPr>
          <p:cNvPr id="4" name="Espace réservé du contenu 3" descr="eliminate-discrimi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890" b="-108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Objectif 2020: Les Droits en SSR doivent faire partie intégrante   des Droits Humains (4)</a:t>
            </a:r>
            <a:endParaRPr lang="fr-FR" dirty="0"/>
          </a:p>
        </p:txBody>
      </p:sp>
      <p:pic>
        <p:nvPicPr>
          <p:cNvPr id="4" name="Espace réservé du contenu 3" descr="cote-divo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437" r="-4437"/>
          <a:stretch>
            <a:fillRect/>
          </a:stretch>
        </p:blipFill>
        <p:spPr>
          <a:xfrm>
            <a:off x="-76200" y="304800"/>
            <a:ext cx="9448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Engager les jeunes dans toutes les décisions politiques qui les concernent (5)</a:t>
            </a:r>
            <a:endParaRPr lang="fr-FR" dirty="0"/>
          </a:p>
        </p:txBody>
      </p:sp>
      <p:pic>
        <p:nvPicPr>
          <p:cNvPr id="4" name="Espace réservé du contenu 3" descr="engaging-young-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890" b="-10890"/>
          <a:stretch>
            <a:fillRect/>
          </a:stretch>
        </p:blipFill>
        <p:spPr>
          <a:xfrm>
            <a:off x="381000" y="0"/>
            <a:ext cx="8458200" cy="4718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Fournir des services complets et intégrés en SSR dans tous les systèmes de santé d’ici 2020 (6)</a:t>
            </a:r>
            <a:endParaRPr lang="fr-FR" dirty="0"/>
          </a:p>
        </p:txBody>
      </p:sp>
      <p:pic>
        <p:nvPicPr>
          <p:cNvPr id="4" name="Espace réservé du contenu 3" descr="integrate-srh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890" b="-108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D’ici 2020: Réduire de 50 %       les Besoins Non Satisfaits            en Planification Familiale (7)</a:t>
            </a:r>
            <a:endParaRPr lang="fr-FR" dirty="0"/>
          </a:p>
        </p:txBody>
      </p:sp>
      <p:pic>
        <p:nvPicPr>
          <p:cNvPr id="4" name="Espace réservé du contenu 3" descr="half-unmet-n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890" b="-108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dirty="0" smtClean="0"/>
              <a:t>Réduire la violence faite aux femmes par une éducation sexuelle complète et par l’implication des jeunes garçons (8)</a:t>
            </a:r>
            <a:endParaRPr lang="fr-FR" sz="2800" dirty="0"/>
          </a:p>
        </p:txBody>
      </p:sp>
      <p:pic>
        <p:nvPicPr>
          <p:cNvPr id="4" name="Espace réservé du contenu 3" descr="african-school-bo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540" r="-14540"/>
          <a:stretch>
            <a:fillRect/>
          </a:stretch>
        </p:blipFill>
        <p:spPr>
          <a:xfrm>
            <a:off x="-990600" y="304800"/>
            <a:ext cx="11125200" cy="4413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Réduire de 75 % la mortalité maternelle due aux avortements clandestins (9) </a:t>
            </a:r>
            <a:endParaRPr lang="fr-FR" dirty="0"/>
          </a:p>
        </p:txBody>
      </p:sp>
      <p:pic>
        <p:nvPicPr>
          <p:cNvPr id="4" name="Espace réservé du contenu 3" descr="reducing-unsafe-abor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890" b="-10890"/>
          <a:stretch>
            <a:fillRect/>
          </a:stretch>
        </p:blipFill>
        <p:spPr>
          <a:xfrm>
            <a:off x="502920" y="0"/>
            <a:ext cx="8183880" cy="4718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Allouer des ressources suffisantes à la SSR pour réduire la pauvreté d’ici 2020 (10)</a:t>
            </a:r>
            <a:endParaRPr lang="fr-FR" dirty="0"/>
          </a:p>
        </p:txBody>
      </p:sp>
      <p:pic>
        <p:nvPicPr>
          <p:cNvPr id="4" name="Espace réservé du contenu 3" descr="vision-2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0890" b="-10890"/>
          <a:stretch>
            <a:fillRect/>
          </a:stretch>
        </p:blipFill>
        <p:spPr>
          <a:xfrm>
            <a:off x="228600" y="-152400"/>
            <a:ext cx="8686800" cy="4794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UB_SSS_A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6168" r="-76168"/>
              <a:stretch>
                <a:fillRect/>
              </a:stretch>
            </p:blipFill>
          </mc:Choice>
          <mc:Fallback>
            <p:blipFill>
              <a:blip r:embed="rId3"/>
              <a:srcRect l="-76168" r="-76168"/>
              <a:stretch>
                <a:fillRect/>
              </a:stretch>
            </p:blipFill>
          </mc:Fallback>
        </mc:AlternateContent>
        <p:spPr>
          <a:xfrm>
            <a:off x="-811633" y="-455927"/>
            <a:ext cx="11525188" cy="7476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645920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Santé Sexuelle et Reproductive                 (SSR)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i="1" dirty="0" smtClean="0"/>
              <a:t>« Concerne le bien-être physique et émotionnel et inclut la capacité à éviter:</a:t>
            </a:r>
          </a:p>
          <a:p>
            <a:endParaRPr lang="fr-FR" i="1" dirty="0" smtClean="0"/>
          </a:p>
          <a:p>
            <a:r>
              <a:rPr lang="fr-FR" i="1" dirty="0" smtClean="0"/>
              <a:t>les grossesses non souhaitées,</a:t>
            </a:r>
          </a:p>
          <a:p>
            <a:r>
              <a:rPr lang="fr-FR" i="1" dirty="0" smtClean="0"/>
              <a:t> les avortements à risque</a:t>
            </a:r>
          </a:p>
          <a:p>
            <a:r>
              <a:rPr lang="fr-FR" i="1" dirty="0" smtClean="0"/>
              <a:t> les maladies sexuellement transmissibles      (MST) dont le VIH/SIDA</a:t>
            </a:r>
          </a:p>
          <a:p>
            <a:r>
              <a:rPr lang="fr-FR" i="1" dirty="0" smtClean="0"/>
              <a:t> et toutes les formes de violence et de   coercition sexuelle ».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1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94" r="-1094"/>
          <a:stretch>
            <a:fillRect/>
          </a:stretch>
        </p:blipFill>
        <p:spPr>
          <a:xfrm>
            <a:off x="-240007" y="0"/>
            <a:ext cx="9530261" cy="6990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2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187" r="-18187"/>
          <a:stretch>
            <a:fillRect/>
          </a:stretch>
        </p:blipFill>
        <p:spPr>
          <a:xfrm>
            <a:off x="-1720046" y="-170012"/>
            <a:ext cx="12560342" cy="7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4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871" r="-17871"/>
          <a:stretch>
            <a:fillRect/>
          </a:stretch>
        </p:blipFill>
        <p:spPr>
          <a:xfrm>
            <a:off x="-1010027" y="0"/>
            <a:ext cx="111603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4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871" r="-17871"/>
          <a:stretch>
            <a:fillRect/>
          </a:stretch>
        </p:blipFill>
        <p:spPr>
          <a:xfrm>
            <a:off x="-1070030" y="0"/>
            <a:ext cx="1123030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SCF4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871" r="-17871"/>
          <a:stretch>
            <a:fillRect/>
          </a:stretch>
        </p:blipFill>
        <p:spPr>
          <a:xfrm>
            <a:off x="-1660045" y="0"/>
            <a:ext cx="1263034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ffiche_journee_contraception-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8205" r="-88205"/>
              <a:stretch>
                <a:fillRect/>
              </a:stretch>
            </p:blipFill>
          </mc:Choice>
          <mc:Fallback>
            <p:blipFill>
              <a:blip r:embed="rId3"/>
              <a:srcRect l="-88205" r="-88205"/>
              <a:stretch>
                <a:fillRect/>
              </a:stretch>
            </p:blipFill>
          </mc:Fallback>
        </mc:AlternateContent>
        <p:spPr>
          <a:xfrm>
            <a:off x="-1828800" y="-152400"/>
            <a:ext cx="1287780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87929"/>
            <a:ext cx="8715404" cy="4398526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Contact: O6582222</a:t>
            </a:r>
            <a:br>
              <a:rPr lang="fr-FR" dirty="0" smtClean="0"/>
            </a:br>
            <a:r>
              <a:rPr lang="fr-FR" dirty="0" smtClean="0"/>
              <a:t>Carrefour TOBIA </a:t>
            </a:r>
            <a:br>
              <a:rPr lang="fr-FR" dirty="0" smtClean="0"/>
            </a:br>
            <a:r>
              <a:rPr lang="fr-FR" dirty="0" smtClean="0"/>
              <a:t>(derrière le Cabinet de Groupe)</a:t>
            </a:r>
            <a:br>
              <a:rPr lang="fr-FR" dirty="0" smtClean="0"/>
            </a:br>
            <a:r>
              <a:rPr lang="fr-FR" dirty="0" smtClean="0">
                <a:hlinkClick r:id="rId2"/>
              </a:rPr>
              <a:t>sss.pog.ga@gmail.com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www.facebook.com/sss.pog.ga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842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demi-affiche.png"/>
          <p:cNvPicPr>
            <a:picLocks noChangeAspect="1"/>
          </p:cNvPicPr>
          <p:nvPr/>
        </p:nvPicPr>
        <p:blipFill>
          <a:blip r:embed="rId3"/>
          <a:srcRect t="-4791" b="-4791"/>
          <a:stretch>
            <a:fillRect/>
          </a:stretch>
        </p:blipFill>
        <p:spPr>
          <a:xfrm>
            <a:off x="0" y="-152400"/>
            <a:ext cx="9144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93520"/>
          </a:xfrm>
        </p:spPr>
        <p:txBody>
          <a:bodyPr/>
          <a:lstStyle/>
          <a:p>
            <a:pPr algn="ctr"/>
            <a:r>
              <a:rPr lang="fr-FR" dirty="0" smtClean="0"/>
              <a:t>SSR de la jeunesse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3200" i="1" dirty="0" smtClean="0"/>
              <a:t>« Ce sont surtout les jeunes , alors qu’ils commencent leur vie sexuelle et reproductive, qui doivent savoir se protéger contre les maladies, la violence et l’exploitation. </a:t>
            </a:r>
          </a:p>
          <a:p>
            <a:pPr>
              <a:buNone/>
            </a:pPr>
            <a:r>
              <a:rPr lang="fr-FR" sz="3200" i="1" dirty="0" smtClean="0"/>
              <a:t> Leur donner une information et des services n’encourage pas à la dissolution des mœurs, bien au contraire, cela favorise davantage de respect mutuel et de responsabilité partagée ». </a:t>
            </a:r>
            <a:endParaRPr lang="fr-FR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867400"/>
            <a:ext cx="8183880" cy="76200"/>
          </a:xfrm>
        </p:spPr>
        <p:txBody>
          <a:bodyPr>
            <a:noAutofit/>
          </a:bodyPr>
          <a:lstStyle/>
          <a:p>
            <a:pPr algn="ctr"/>
            <a:r>
              <a:rPr lang="fr-FR" sz="6600" dirty="0" smtClean="0"/>
              <a:t>Enquête démographique et de santé au Gabon 2012  (EDSGII)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304800"/>
            <a:ext cx="8183880" cy="44196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6172200"/>
          </a:xfrm>
        </p:spPr>
        <p:txBody>
          <a:bodyPr>
            <a:normAutofit/>
          </a:bodyPr>
          <a:lstStyle/>
          <a:p>
            <a:r>
              <a:rPr lang="fr-FR" i="1" dirty="0" smtClean="0"/>
              <a:t>14% des couples utilisent une méthode contraceptive (préservatif ou pilule)</a:t>
            </a:r>
          </a:p>
          <a:p>
            <a:r>
              <a:rPr lang="fr-FR" i="1" dirty="0" smtClean="0"/>
              <a:t>28% des femmes ont leur premier enfant à l’adolescence</a:t>
            </a:r>
          </a:p>
          <a:p>
            <a:r>
              <a:rPr lang="fr-FR" i="1" dirty="0" smtClean="0"/>
              <a:t>45% des filles scolarisées ont recours à l’avortement clandestin</a:t>
            </a:r>
          </a:p>
          <a:p>
            <a:r>
              <a:rPr lang="fr-FR" i="1" dirty="0" smtClean="0"/>
              <a:t>56% des femmes sont victimes de violences conjugales                 (sexuelles, physiques ou psychologiques)</a:t>
            </a:r>
          </a:p>
          <a:p>
            <a:r>
              <a:rPr lang="fr-FR" i="1" dirty="0" smtClean="0"/>
              <a:t>65% des nouveaux cas de VIH le sont chez les jeunes filles de 15 à 19 ans       (6 X plus que les garçons du même âge)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6388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POURQUOI CES CHIFFRES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530352"/>
            <a:ext cx="9448800" cy="4879848"/>
          </a:xfrm>
        </p:spPr>
        <p:txBody>
          <a:bodyPr>
            <a:normAutofit fontScale="25000" lnSpcReduction="20000"/>
          </a:bodyPr>
          <a:lstStyle/>
          <a:p>
            <a:r>
              <a:rPr lang="fr-FR" sz="14400" b="1" dirty="0" smtClean="0"/>
              <a:t>VIH:</a:t>
            </a:r>
            <a:r>
              <a:rPr lang="fr-FR" sz="14400" dirty="0" smtClean="0"/>
              <a:t> par persistance de comportements à risque: rapports sexuels précoces et non protégés</a:t>
            </a:r>
            <a:endParaRPr lang="fr-FR" sz="14400" b="1" dirty="0" smtClean="0"/>
          </a:p>
          <a:p>
            <a:endParaRPr lang="fr-FR" sz="14400" b="1" dirty="0" smtClean="0"/>
          </a:p>
          <a:p>
            <a:r>
              <a:rPr lang="fr-FR" sz="14400" b="1" dirty="0" smtClean="0"/>
              <a:t>Avortements, filles mères:</a:t>
            </a:r>
            <a:r>
              <a:rPr lang="fr-FR" sz="14400" dirty="0" smtClean="0"/>
              <a:t> par ignorance, peur, négligence, non accès à la contraception</a:t>
            </a:r>
          </a:p>
          <a:p>
            <a:endParaRPr lang="fr-FR" sz="14400" b="1" dirty="0" smtClean="0"/>
          </a:p>
          <a:p>
            <a:r>
              <a:rPr lang="fr-FR" sz="14400" b="1" dirty="0" smtClean="0"/>
              <a:t>Violence:</a:t>
            </a:r>
            <a:r>
              <a:rPr lang="fr-FR" sz="14400" dirty="0" smtClean="0"/>
              <a:t> par vulnérabilité sociale (dépendance financière) et/ou </a:t>
            </a:r>
          </a:p>
          <a:p>
            <a:pPr>
              <a:buNone/>
            </a:pPr>
            <a:r>
              <a:rPr lang="fr-FR" sz="14400" dirty="0" smtClean="0"/>
              <a:t>  par méconnaissance de leurs droits</a:t>
            </a:r>
          </a:p>
          <a:p>
            <a:endParaRPr lang="fr-FR" sz="43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1219200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/>
              <a:t>Pourquoi en parler?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Les grossesses adolescentes constituent un </a:t>
            </a:r>
            <a:r>
              <a:rPr lang="fr-FR" sz="4000" b="1" i="1" dirty="0" smtClean="0"/>
              <a:t>problème de santé publique</a:t>
            </a:r>
          </a:p>
          <a:p>
            <a:r>
              <a:rPr lang="fr-FR" sz="4000" dirty="0" smtClean="0"/>
              <a:t>Mais c’est également devenu une </a:t>
            </a:r>
            <a:r>
              <a:rPr lang="fr-FR" sz="4000" b="1" i="1" dirty="0" smtClean="0"/>
              <a:t>problématique de développement</a:t>
            </a:r>
            <a:endParaRPr lang="fr-FR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4719</TotalTime>
  <Words>1386</Words>
  <Application>Microsoft Macintosh PowerPoint</Application>
  <PresentationFormat>Présentation à l'écran (4:3)</PresentationFormat>
  <Paragraphs>125</Paragraphs>
  <Slides>46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Aspect</vt:lpstr>
      <vt:lpstr>Diapositive 1</vt:lpstr>
      <vt:lpstr>DROITS EN  SANTE SEXUELLE  et de la REPRODUCTION</vt:lpstr>
      <vt:lpstr>Définition de la santé (OMS)</vt:lpstr>
      <vt:lpstr>Santé Sexuelle et Reproductive                 (SSR) </vt:lpstr>
      <vt:lpstr>SSR de la jeunesse</vt:lpstr>
      <vt:lpstr>Enquête démographique et de santé au Gabon 2012  (EDSGII)</vt:lpstr>
      <vt:lpstr>Diapositive 7</vt:lpstr>
      <vt:lpstr>POURQUOI CES CHIFFRES ?</vt:lpstr>
      <vt:lpstr>Pourquoi en parler?</vt:lpstr>
      <vt:lpstr>     Filles mères</vt:lpstr>
      <vt:lpstr>Avortements </vt:lpstr>
      <vt:lpstr>EDUCATION à la SSR</vt:lpstr>
      <vt:lpstr>Plaidoyer pour la S.S.R.</vt:lpstr>
      <vt:lpstr>FREINS aux CHANGEMENTS de COMPORTEMENTS, de MENTALITE</vt:lpstr>
      <vt:lpstr>Tordre le coup aux idées reçues</vt:lpstr>
      <vt:lpstr>Tordre le coup aux idées reçues</vt:lpstr>
      <vt:lpstr>VOS DROITS EN SSR</vt:lpstr>
      <vt:lpstr>  VOS DROITS EN SSR</vt:lpstr>
      <vt:lpstr>Diapositive 19</vt:lpstr>
      <vt:lpstr>Rôle du PRESTATAIRE de soins en Santé Sexuelle et de la Reproduction</vt:lpstr>
      <vt:lpstr>Rôle du prestataire de soins   en SSR </vt:lpstr>
      <vt:lpstr>Pour une sexualité saine, responsable et épanouie</vt:lpstr>
      <vt:lpstr>PROMOTION  DES DROITS  en  SEXUALITE &amp; REPRODUCTION</vt:lpstr>
      <vt:lpstr> PARCE QUE CHACUN COMPTE !</vt:lpstr>
      <vt:lpstr>Historique</vt:lpstr>
      <vt:lpstr>Présent &amp; Futur</vt:lpstr>
      <vt:lpstr>Diapositive 27</vt:lpstr>
      <vt:lpstr>Diapositive 28</vt:lpstr>
      <vt:lpstr>Les droits en SSR sont essentiels au bien être humain et au développement durable (1)</vt:lpstr>
      <vt:lpstr>Les droits en SSR sont la clé de la réduction de la pauvreté et la voie vers la prospérité (2)</vt:lpstr>
      <vt:lpstr>Stop à la discrimination des filles ! Oui à l’égalité des chances pour tous ! (3)</vt:lpstr>
      <vt:lpstr>Objectif 2020: Les Droits en SSR doivent faire partie intégrante   des Droits Humains (4)</vt:lpstr>
      <vt:lpstr>Engager les jeunes dans toutes les décisions politiques qui les concernent (5)</vt:lpstr>
      <vt:lpstr>Fournir des services complets et intégrés en SSR dans tous les systèmes de santé d’ici 2020 (6)</vt:lpstr>
      <vt:lpstr>D’ici 2020: Réduire de 50 %       les Besoins Non Satisfaits            en Planification Familiale (7)</vt:lpstr>
      <vt:lpstr>Réduire la violence faite aux femmes par une éducation sexuelle complète et par l’implication des jeunes garçons (8)</vt:lpstr>
      <vt:lpstr>Réduire de 75 % la mortalité maternelle due aux avortements clandestins (9) </vt:lpstr>
      <vt:lpstr>Allouer des ressources suffisantes à la SSR pour réduire la pauvreté d’ici 2020 (10)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 Contact: O6582222 Carrefour TOBIA  (derrière le Cabinet de Groupe) sss.pog.ga@gmail.com www.facebook.com/sss.pog.ga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Docteur DUPAGNE</dc:creator>
  <cp:lastModifiedBy>André Hennaert</cp:lastModifiedBy>
  <cp:revision>114</cp:revision>
  <dcterms:created xsi:type="dcterms:W3CDTF">2015-08-14T12:24:41Z</dcterms:created>
  <dcterms:modified xsi:type="dcterms:W3CDTF">2015-08-14T12:32:00Z</dcterms:modified>
</cp:coreProperties>
</file>